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0"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7" Type="http://schemas.openxmlformats.org/officeDocument/2006/relationships/slide" Target="slides/slide15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57.xml"/><Relationship Id="rId2" Type="http://schemas.openxmlformats.org/officeDocument/2006/relationships/image" Target="../media/image308.png"/><Relationship Id="rId3" Type="http://schemas.openxmlformats.org/officeDocument/2006/relationships/image" Target="../media/image309.png"/></Relationships>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a:extLst>
              <a:ext uri="{FF2B5EF4-FFF2-40B4-BE49-F238E27FC236}">
                <a16:creationId xmlns:a16="http://schemas.microsoft.com/office/drawing/2014/main" id="{19051862-DF00-76F0-0BDB-49A92B88F35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91DEC03-169E-4659-9E85-C50EEE1158E7}"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151</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pic>
        <p:nvPicPr>
          <p:cNvPr id="14357" name="Picture 21">
            <a:extLst>
              <a:ext uri="{FF2B5EF4-FFF2-40B4-BE49-F238E27FC236}">
                <a16:creationId xmlns:a16="http://schemas.microsoft.com/office/drawing/2014/main" id="{033083C9-D103-1147-8691-B44DF1C23AD8}"/>
              </a:ext>
            </a:extLst>
          </p:cNvPr>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706938" y="3771900"/>
            <a:ext cx="4208462" cy="2851150"/>
          </a:xfrm>
        </p:spPr>
      </p:pic>
      <p:sp>
        <p:nvSpPr>
          <p:cNvPr id="14338" name="Rectangle 2">
            <a:extLst>
              <a:ext uri="{FF2B5EF4-FFF2-40B4-BE49-F238E27FC236}">
                <a16:creationId xmlns:a16="http://schemas.microsoft.com/office/drawing/2014/main" id="{E278EBD4-3ED2-63D6-681D-4BC254A7948A}"/>
              </a:ext>
            </a:extLst>
          </p:cNvPr>
          <p:cNvSpPr>
            <a:spLocks noGrp="1" noChangeArrowheads="1"/>
          </p:cNvSpPr>
          <p:nvPr>
            <p:ph type="title"/>
          </p:nvPr>
        </p:nvSpPr>
        <p:spPr/>
        <p:txBody>
          <a:bodyPr/>
          <a:lstStyle/>
          <a:p>
            <a:r>
              <a:rPr lang="en-US" altLang="zh-CN">
                <a:ea typeface="宋体" panose="02010600030101010101" pitchFamily="2" charset="-122"/>
              </a:rPr>
              <a:t>J/</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Spin Alignment</a:t>
            </a:r>
          </a:p>
        </p:txBody>
      </p:sp>
      <p:sp>
        <p:nvSpPr>
          <p:cNvPr id="14339" name="Rectangle 3">
            <a:extLst>
              <a:ext uri="{FF2B5EF4-FFF2-40B4-BE49-F238E27FC236}">
                <a16:creationId xmlns:a16="http://schemas.microsoft.com/office/drawing/2014/main" id="{7EF4C679-FA66-8D29-CF62-09E6F7AFE0D8}"/>
              </a:ext>
            </a:extLst>
          </p:cNvPr>
          <p:cNvSpPr>
            <a:spLocks noGrp="1" noChangeArrowheads="1"/>
          </p:cNvSpPr>
          <p:nvPr>
            <p:ph type="body" sz="half" idx="1"/>
          </p:nvPr>
        </p:nvSpPr>
        <p:spPr>
          <a:xfrm>
            <a:off x="0" y="2743200"/>
            <a:ext cx="4648200" cy="3581400"/>
          </a:xfrm>
        </p:spPr>
        <p:txBody>
          <a:bodyPr/>
          <a:lstStyle/>
          <a:p>
            <a:pPr>
              <a:lnSpc>
                <a:spcPct val="90000"/>
              </a:lnSpc>
            </a:pPr>
            <a:r>
              <a:rPr lang="en-US" altLang="zh-CN" sz="2400">
                <a:ea typeface="宋体" panose="02010600030101010101" pitchFamily="2" charset="-122"/>
              </a:rPr>
              <a:t>Do muons decay preferentially into any direction?</a:t>
            </a:r>
          </a:p>
          <a:p>
            <a:pPr>
              <a:lnSpc>
                <a:spcPct val="90000"/>
              </a:lnSpc>
            </a:pPr>
            <a:endParaRPr lang="en-US" altLang="zh-CN" sz="2400">
              <a:ea typeface="宋体" panose="02010600030101010101" pitchFamily="2" charset="-122"/>
            </a:endParaRPr>
          </a:p>
          <a:p>
            <a:pPr>
              <a:lnSpc>
                <a:spcPct val="90000"/>
              </a:lnSpc>
            </a:pPr>
            <a:r>
              <a:rPr lang="en-US" altLang="zh-CN" sz="2400">
                <a:ea typeface="宋体" panose="02010600030101010101" pitchFamily="2" charset="-122"/>
              </a:rPr>
              <a:t>CDF data prefer slight longitudinal polarization:</a:t>
            </a:r>
          </a:p>
          <a:p>
            <a:pPr lvl="1">
              <a:lnSpc>
                <a:spcPct val="90000"/>
              </a:lnSpc>
            </a:pPr>
            <a:r>
              <a:rPr lang="en-US" altLang="zh-CN" sz="2000">
                <a:ea typeface="宋体" panose="02010600030101010101" pitchFamily="2" charset="-122"/>
              </a:rPr>
              <a:t>Challenges color-octet models</a:t>
            </a:r>
          </a:p>
          <a:p>
            <a:pPr lvl="2">
              <a:lnSpc>
                <a:spcPct val="90000"/>
              </a:lnSpc>
            </a:pPr>
            <a:r>
              <a:rPr lang="en-US" altLang="zh-CN" sz="1800">
                <a:ea typeface="宋体" panose="02010600030101010101" pitchFamily="2" charset="-122"/>
              </a:rPr>
              <a:t>NRQCD prefers transverse polarization</a:t>
            </a:r>
          </a:p>
          <a:p>
            <a:pPr lvl="1">
              <a:lnSpc>
                <a:spcPct val="90000"/>
              </a:lnSpc>
            </a:pPr>
            <a:r>
              <a:rPr lang="en-US" altLang="zh-CN" sz="2000">
                <a:ea typeface="宋体" panose="02010600030101010101" pitchFamily="2" charset="-122"/>
              </a:rPr>
              <a:t>Predicted by Khoze, Martin, Ryskin, Stirling: </a:t>
            </a:r>
          </a:p>
          <a:p>
            <a:pPr lvl="2">
              <a:lnSpc>
                <a:spcPct val="90000"/>
              </a:lnSpc>
            </a:pPr>
            <a:r>
              <a:rPr kumimoji="1" lang="en-US" altLang="ko-KR" sz="1900">
                <a:latin typeface="Times New Roman" panose="02020603050405020304" pitchFamily="18" charset="0"/>
                <a:ea typeface="굴림" panose="020B0600000101010101" pitchFamily="34" charset="-127"/>
              </a:rPr>
              <a:t>Eur. Phys. J. C39, 163 (2005)</a:t>
            </a:r>
            <a:endParaRPr lang="en-US" altLang="zh-CN" sz="1800">
              <a:ea typeface="宋体" panose="02010600030101010101" pitchFamily="2" charset="-122"/>
            </a:endParaRPr>
          </a:p>
          <a:p>
            <a:pPr lvl="1">
              <a:lnSpc>
                <a:spcPct val="90000"/>
              </a:lnSpc>
            </a:pPr>
            <a:endParaRPr lang="en-US" altLang="zh-CN" sz="2000">
              <a:ea typeface="宋体" panose="02010600030101010101" pitchFamily="2" charset="-122"/>
            </a:endParaRPr>
          </a:p>
        </p:txBody>
      </p:sp>
      <p:sp>
        <p:nvSpPr>
          <p:cNvPr id="14349" name="Text Box 13">
            <a:extLst>
              <a:ext uri="{FF2B5EF4-FFF2-40B4-BE49-F238E27FC236}">
                <a16:creationId xmlns:a16="http://schemas.microsoft.com/office/drawing/2014/main" id="{258E0FE9-2A07-3B40-84FD-E904484CC1A9}"/>
              </a:ext>
            </a:extLst>
          </p:cNvPr>
          <p:cNvSpPr txBox="1">
            <a:spLocks noChangeArrowheads="1"/>
          </p:cNvSpPr>
          <p:nvPr/>
        </p:nvSpPr>
        <p:spPr bwMode="auto">
          <a:xfrm>
            <a:off x="6019800" y="4845050"/>
            <a:ext cx="2400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0</a:t>
            </a:r>
            <a:r>
              <a:rPr kumimoji="1" lang="en-US" altLang="ko-KR" sz="1600" b="0" i="1" u="none" strike="noStrike" kern="1200" cap="none" spc="0" normalizeH="0" baseline="0" noProof="0">
                <a:ln>
                  <a:noFill/>
                </a:ln>
                <a:solidFill>
                  <a:srgbClr val="00FF00"/>
                </a:solidFill>
                <a:effectLst/>
                <a:uLnTx/>
                <a:uFillTx/>
                <a:latin typeface="Symbol" panose="05050102010706020507" pitchFamily="18" charset="2"/>
                <a:ea typeface="굴림" panose="020B0600000101010101" pitchFamily="34" charset="-127"/>
                <a:cs typeface="+mn-cs"/>
              </a:rPr>
              <a:t> </a:t>
            </a:r>
            <a:r>
              <a:rPr kumimoji="1" lang="en-US" altLang="ko-KR" sz="1600" b="0" i="1"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 </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Unpolarized (U)</a:t>
            </a:r>
          </a:p>
        </p:txBody>
      </p:sp>
      <p:sp>
        <p:nvSpPr>
          <p:cNvPr id="14350" name="Text Box 14">
            <a:extLst>
              <a:ext uri="{FF2B5EF4-FFF2-40B4-BE49-F238E27FC236}">
                <a16:creationId xmlns:a16="http://schemas.microsoft.com/office/drawing/2014/main" id="{34B7CE33-A097-6B42-08A3-2E37EB28F5CE}"/>
              </a:ext>
            </a:extLst>
          </p:cNvPr>
          <p:cNvSpPr txBox="1">
            <a:spLocks noChangeArrowheads="1"/>
          </p:cNvSpPr>
          <p:nvPr/>
        </p:nvSpPr>
        <p:spPr bwMode="auto">
          <a:xfrm>
            <a:off x="6019800" y="6019800"/>
            <a:ext cx="248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-1</a:t>
            </a:r>
            <a:r>
              <a:rPr kumimoji="1" lang="en-US" altLang="ko-KR" sz="1600" b="0" i="0" u="none" strike="noStrike" kern="1200" cap="none" spc="0" normalizeH="0" baseline="0" noProof="0">
                <a:ln>
                  <a:noFill/>
                </a:ln>
                <a:solidFill>
                  <a:srgbClr val="000000"/>
                </a:solidFill>
                <a:effectLst/>
                <a:uLnTx/>
                <a:uFillTx/>
                <a:latin typeface="Symbol" panose="05050102010706020507" pitchFamily="18" charset="2"/>
                <a:ea typeface="굴림" panose="020B0600000101010101" pitchFamily="34" charset="-127"/>
                <a:cs typeface="+mn-cs"/>
              </a:rPr>
              <a:t> </a:t>
            </a:r>
            <a:r>
              <a:rPr kumimoji="1" lang="en-US" altLang="ko-KR" sz="1600" b="0" i="0"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 </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Longitudinal (L)</a:t>
            </a:r>
          </a:p>
        </p:txBody>
      </p:sp>
      <p:sp>
        <p:nvSpPr>
          <p:cNvPr id="14351" name="Text Box 15">
            <a:extLst>
              <a:ext uri="{FF2B5EF4-FFF2-40B4-BE49-F238E27FC236}">
                <a16:creationId xmlns:a16="http://schemas.microsoft.com/office/drawing/2014/main" id="{497B0B63-C51A-3C3D-EEA7-483B3180EFA5}"/>
              </a:ext>
            </a:extLst>
          </p:cNvPr>
          <p:cNvSpPr txBox="1">
            <a:spLocks noChangeArrowheads="1"/>
          </p:cNvSpPr>
          <p:nvPr/>
        </p:nvSpPr>
        <p:spPr bwMode="auto">
          <a:xfrm>
            <a:off x="6043613" y="3702050"/>
            <a:ext cx="2262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1</a:t>
            </a:r>
            <a:r>
              <a:rPr kumimoji="1" lang="en-US" altLang="ko-KR" sz="1600" b="0" i="0" u="none" strike="noStrike" kern="1200" cap="none" spc="0" normalizeH="0" baseline="0" noProof="0">
                <a:ln>
                  <a:noFill/>
                </a:ln>
                <a:solidFill>
                  <a:srgbClr val="000000"/>
                </a:solidFill>
                <a:effectLst/>
                <a:uLnTx/>
                <a:uFillTx/>
                <a:latin typeface="Symbol" panose="05050102010706020507" pitchFamily="18" charset="2"/>
                <a:ea typeface="굴림" panose="020B0600000101010101" pitchFamily="34" charset="-127"/>
                <a:cs typeface="+mn-cs"/>
              </a:rPr>
              <a:t> </a:t>
            </a:r>
            <a:r>
              <a:rPr kumimoji="1" lang="en-US" altLang="ko-KR" sz="1600" b="0" i="0"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Transverse (T)</a:t>
            </a:r>
          </a:p>
        </p:txBody>
      </p:sp>
      <p:pic>
        <p:nvPicPr>
          <p:cNvPr id="14360" name="Picture 24">
            <a:extLst>
              <a:ext uri="{FF2B5EF4-FFF2-40B4-BE49-F238E27FC236}">
                <a16:creationId xmlns:a16="http://schemas.microsoft.com/office/drawing/2014/main" id="{940FDDDF-BB54-7F72-237C-984595B036AD}"/>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64999"/>
          <a:stretch>
            <a:fillRect/>
          </a:stretch>
        </p:blipFill>
        <p:spPr>
          <a:xfrm>
            <a:off x="4648200" y="1143000"/>
            <a:ext cx="2716213" cy="2505075"/>
          </a:xfrm>
          <a:ln/>
        </p:spPr>
      </p:pic>
      <p:sp>
        <p:nvSpPr>
          <p:cNvPr id="14363" name="Line 27">
            <a:extLst>
              <a:ext uri="{FF2B5EF4-FFF2-40B4-BE49-F238E27FC236}">
                <a16:creationId xmlns:a16="http://schemas.microsoft.com/office/drawing/2014/main" id="{BF0EA95C-BF20-1467-BCA6-8B0EB6492874}"/>
              </a:ext>
            </a:extLst>
          </p:cNvPr>
          <p:cNvSpPr>
            <a:spLocks noChangeShapeType="1"/>
          </p:cNvSpPr>
          <p:nvPr/>
        </p:nvSpPr>
        <p:spPr bwMode="auto">
          <a:xfrm flipH="1" flipV="1">
            <a:off x="6553200" y="1752600"/>
            <a:ext cx="762000" cy="228600"/>
          </a:xfrm>
          <a:prstGeom prst="line">
            <a:avLst/>
          </a:prstGeom>
          <a:noFill/>
          <a:ln w="38100">
            <a:solidFill>
              <a:srgbClr val="00BC0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64" name="Line 28">
            <a:extLst>
              <a:ext uri="{FF2B5EF4-FFF2-40B4-BE49-F238E27FC236}">
                <a16:creationId xmlns:a16="http://schemas.microsoft.com/office/drawing/2014/main" id="{DFFEB268-397A-DDF0-0153-5B86AD8C564F}"/>
              </a:ext>
            </a:extLst>
          </p:cNvPr>
          <p:cNvSpPr>
            <a:spLocks noChangeShapeType="1"/>
          </p:cNvSpPr>
          <p:nvPr/>
        </p:nvSpPr>
        <p:spPr bwMode="auto">
          <a:xfrm flipV="1">
            <a:off x="3810000" y="1600200"/>
            <a:ext cx="1981200" cy="152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14374" name="Group 38">
            <a:extLst>
              <a:ext uri="{FF2B5EF4-FFF2-40B4-BE49-F238E27FC236}">
                <a16:creationId xmlns:a16="http://schemas.microsoft.com/office/drawing/2014/main" id="{C85168F7-576D-33EF-9AF7-54E4020A6E8B}"/>
              </a:ext>
            </a:extLst>
          </p:cNvPr>
          <p:cNvGrpSpPr>
            <a:grpSpLocks/>
          </p:cNvGrpSpPr>
          <p:nvPr/>
        </p:nvGrpSpPr>
        <p:grpSpPr bwMode="auto">
          <a:xfrm>
            <a:off x="990600" y="1066800"/>
            <a:ext cx="2455863" cy="1524000"/>
            <a:chOff x="624" y="672"/>
            <a:chExt cx="1547" cy="960"/>
          </a:xfrm>
        </p:grpSpPr>
        <p:sp>
          <p:nvSpPr>
            <p:cNvPr id="14365" name="Oval 29">
              <a:extLst>
                <a:ext uri="{FF2B5EF4-FFF2-40B4-BE49-F238E27FC236}">
                  <a16:creationId xmlns:a16="http://schemas.microsoft.com/office/drawing/2014/main" id="{01A50E5C-D4C2-9FAE-A1C2-4A8F4E4E0605}"/>
                </a:ext>
              </a:extLst>
            </p:cNvPr>
            <p:cNvSpPr>
              <a:spLocks noChangeArrowheads="1"/>
            </p:cNvSpPr>
            <p:nvPr/>
          </p:nvSpPr>
          <p:spPr bwMode="auto">
            <a:xfrm>
              <a:off x="1104" y="1008"/>
              <a:ext cx="432" cy="432"/>
            </a:xfrm>
            <a:prstGeom prst="ellipse">
              <a:avLst/>
            </a:prstGeom>
            <a:solidFill>
              <a:srgbClr val="8CDEFF"/>
            </a:solidFill>
            <a:ln w="9525">
              <a:solidFill>
                <a:srgbClr val="8CDE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68" name="Line 32">
              <a:extLst>
                <a:ext uri="{FF2B5EF4-FFF2-40B4-BE49-F238E27FC236}">
                  <a16:creationId xmlns:a16="http://schemas.microsoft.com/office/drawing/2014/main" id="{F6DF16EF-5C10-AE6A-FB9F-A1C44E64EE54}"/>
                </a:ext>
              </a:extLst>
            </p:cNvPr>
            <p:cNvSpPr>
              <a:spLocks noChangeShapeType="1"/>
            </p:cNvSpPr>
            <p:nvPr/>
          </p:nvSpPr>
          <p:spPr bwMode="auto">
            <a:xfrm flipV="1">
              <a:off x="1488" y="720"/>
              <a:ext cx="672" cy="384"/>
            </a:xfrm>
            <a:prstGeom prst="line">
              <a:avLst/>
            </a:prstGeom>
            <a:noFill/>
            <a:ln w="57150">
              <a:solidFill>
                <a:srgbClr val="8CD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69" name="Line 33">
              <a:extLst>
                <a:ext uri="{FF2B5EF4-FFF2-40B4-BE49-F238E27FC236}">
                  <a16:creationId xmlns:a16="http://schemas.microsoft.com/office/drawing/2014/main" id="{F87165B5-71EB-354C-6480-DCDCDF73BC92}"/>
                </a:ext>
              </a:extLst>
            </p:cNvPr>
            <p:cNvSpPr>
              <a:spLocks noChangeShapeType="1"/>
            </p:cNvSpPr>
            <p:nvPr/>
          </p:nvSpPr>
          <p:spPr bwMode="auto">
            <a:xfrm flipV="1">
              <a:off x="1440" y="912"/>
              <a:ext cx="480" cy="288"/>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0" name="Line 34">
              <a:extLst>
                <a:ext uri="{FF2B5EF4-FFF2-40B4-BE49-F238E27FC236}">
                  <a16:creationId xmlns:a16="http://schemas.microsoft.com/office/drawing/2014/main" id="{87F43136-59FA-E8B4-F36C-FB9268A9E7A8}"/>
                </a:ext>
              </a:extLst>
            </p:cNvPr>
            <p:cNvSpPr>
              <a:spLocks noChangeShapeType="1"/>
            </p:cNvSpPr>
            <p:nvPr/>
          </p:nvSpPr>
          <p:spPr bwMode="auto">
            <a:xfrm flipH="1">
              <a:off x="672" y="1344"/>
              <a:ext cx="480" cy="288"/>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1" name="Text Box 35">
              <a:extLst>
                <a:ext uri="{FF2B5EF4-FFF2-40B4-BE49-F238E27FC236}">
                  <a16:creationId xmlns:a16="http://schemas.microsoft.com/office/drawing/2014/main" id="{AC0AC467-B615-0260-B21D-286A195BA5CC}"/>
                </a:ext>
              </a:extLst>
            </p:cNvPr>
            <p:cNvSpPr txBox="1">
              <a:spLocks noChangeArrowheads="1"/>
            </p:cNvSpPr>
            <p:nvPr/>
          </p:nvSpPr>
          <p:spPr bwMode="auto">
            <a:xfrm>
              <a:off x="1872" y="912"/>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72" name="Text Box 36">
              <a:extLst>
                <a:ext uri="{FF2B5EF4-FFF2-40B4-BE49-F238E27FC236}">
                  <a16:creationId xmlns:a16="http://schemas.microsoft.com/office/drawing/2014/main" id="{5765C8EF-CC4A-06A4-F5F9-0AF1FC18A9C8}"/>
                </a:ext>
              </a:extLst>
            </p:cNvPr>
            <p:cNvSpPr txBox="1">
              <a:spLocks noChangeArrowheads="1"/>
            </p:cNvSpPr>
            <p:nvPr/>
          </p:nvSpPr>
          <p:spPr bwMode="auto">
            <a:xfrm>
              <a:off x="624" y="1200"/>
              <a:ext cx="2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73" name="Text Box 37">
              <a:extLst>
                <a:ext uri="{FF2B5EF4-FFF2-40B4-BE49-F238E27FC236}">
                  <a16:creationId xmlns:a16="http://schemas.microsoft.com/office/drawing/2014/main" id="{21D7E3EC-7629-72B9-2AB1-C7D0136FEE79}"/>
                </a:ext>
              </a:extLst>
            </p:cNvPr>
            <p:cNvSpPr txBox="1">
              <a:spLocks noChangeArrowheads="1"/>
            </p:cNvSpPr>
            <p:nvPr/>
          </p:nvSpPr>
          <p:spPr bwMode="auto">
            <a:xfrm>
              <a:off x="882" y="672"/>
              <a:ext cx="6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*=0</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o</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grpSp>
      <p:sp>
        <p:nvSpPr>
          <p:cNvPr id="14376" name="Oval 40">
            <a:extLst>
              <a:ext uri="{FF2B5EF4-FFF2-40B4-BE49-F238E27FC236}">
                <a16:creationId xmlns:a16="http://schemas.microsoft.com/office/drawing/2014/main" id="{65E075D8-F257-2049-35F5-D53BD12D3B55}"/>
              </a:ext>
            </a:extLst>
          </p:cNvPr>
          <p:cNvSpPr>
            <a:spLocks noChangeArrowheads="1"/>
          </p:cNvSpPr>
          <p:nvPr/>
        </p:nvSpPr>
        <p:spPr bwMode="auto">
          <a:xfrm>
            <a:off x="7391400" y="1676400"/>
            <a:ext cx="685800" cy="685800"/>
          </a:xfrm>
          <a:prstGeom prst="ellipse">
            <a:avLst/>
          </a:prstGeom>
          <a:solidFill>
            <a:srgbClr val="8CDEFF"/>
          </a:solidFill>
          <a:ln w="9525">
            <a:solidFill>
              <a:srgbClr val="8CDE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77" name="Line 41">
            <a:extLst>
              <a:ext uri="{FF2B5EF4-FFF2-40B4-BE49-F238E27FC236}">
                <a16:creationId xmlns:a16="http://schemas.microsoft.com/office/drawing/2014/main" id="{700D3E64-E3E8-25C8-BBC9-2FF711E0C646}"/>
              </a:ext>
            </a:extLst>
          </p:cNvPr>
          <p:cNvSpPr>
            <a:spLocks noChangeShapeType="1"/>
          </p:cNvSpPr>
          <p:nvPr/>
        </p:nvSpPr>
        <p:spPr bwMode="auto">
          <a:xfrm flipV="1">
            <a:off x="7924800" y="1219200"/>
            <a:ext cx="1066800" cy="609600"/>
          </a:xfrm>
          <a:prstGeom prst="line">
            <a:avLst/>
          </a:prstGeom>
          <a:noFill/>
          <a:ln w="57150">
            <a:solidFill>
              <a:srgbClr val="8CD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8" name="Line 42">
            <a:extLst>
              <a:ext uri="{FF2B5EF4-FFF2-40B4-BE49-F238E27FC236}">
                <a16:creationId xmlns:a16="http://schemas.microsoft.com/office/drawing/2014/main" id="{926C1109-766F-51AE-56C9-A6F5F5C96874}"/>
              </a:ext>
            </a:extLst>
          </p:cNvPr>
          <p:cNvSpPr>
            <a:spLocks noChangeShapeType="1"/>
          </p:cNvSpPr>
          <p:nvPr/>
        </p:nvSpPr>
        <p:spPr bwMode="auto">
          <a:xfrm>
            <a:off x="7924800" y="2286000"/>
            <a:ext cx="457200" cy="533400"/>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9" name="Line 43">
            <a:extLst>
              <a:ext uri="{FF2B5EF4-FFF2-40B4-BE49-F238E27FC236}">
                <a16:creationId xmlns:a16="http://schemas.microsoft.com/office/drawing/2014/main" id="{B9C6620C-ABCA-15B1-E475-036189376D6F}"/>
              </a:ext>
            </a:extLst>
          </p:cNvPr>
          <p:cNvSpPr>
            <a:spLocks noChangeShapeType="1"/>
          </p:cNvSpPr>
          <p:nvPr/>
        </p:nvSpPr>
        <p:spPr bwMode="auto">
          <a:xfrm flipH="1" flipV="1">
            <a:off x="7010400" y="1143000"/>
            <a:ext cx="457200" cy="609600"/>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80" name="Text Box 44">
            <a:extLst>
              <a:ext uri="{FF2B5EF4-FFF2-40B4-BE49-F238E27FC236}">
                <a16:creationId xmlns:a16="http://schemas.microsoft.com/office/drawing/2014/main" id="{EBF203C0-2559-1CB7-4B45-E055336FA414}"/>
              </a:ext>
            </a:extLst>
          </p:cNvPr>
          <p:cNvSpPr txBox="1">
            <a:spLocks noChangeArrowheads="1"/>
          </p:cNvSpPr>
          <p:nvPr/>
        </p:nvSpPr>
        <p:spPr bwMode="auto">
          <a:xfrm>
            <a:off x="8458200" y="2667000"/>
            <a:ext cx="474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81" name="Text Box 45">
            <a:extLst>
              <a:ext uri="{FF2B5EF4-FFF2-40B4-BE49-F238E27FC236}">
                <a16:creationId xmlns:a16="http://schemas.microsoft.com/office/drawing/2014/main" id="{05B0AD81-80E7-7DD1-0B79-2A508C602BCE}"/>
              </a:ext>
            </a:extLst>
          </p:cNvPr>
          <p:cNvSpPr txBox="1">
            <a:spLocks noChangeArrowheads="1"/>
          </p:cNvSpPr>
          <p:nvPr/>
        </p:nvSpPr>
        <p:spPr bwMode="auto">
          <a:xfrm>
            <a:off x="7391400" y="1066800"/>
            <a:ext cx="42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82" name="Text Box 46">
            <a:extLst>
              <a:ext uri="{FF2B5EF4-FFF2-40B4-BE49-F238E27FC236}">
                <a16:creationId xmlns:a16="http://schemas.microsoft.com/office/drawing/2014/main" id="{A28DBCA2-7564-6FA9-4DE1-43BB64D18321}"/>
              </a:ext>
            </a:extLst>
          </p:cNvPr>
          <p:cNvSpPr txBox="1">
            <a:spLocks noChangeArrowheads="1"/>
          </p:cNvSpPr>
          <p:nvPr/>
        </p:nvSpPr>
        <p:spPr bwMode="auto">
          <a:xfrm>
            <a:off x="8004175" y="1905000"/>
            <a:ext cx="113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*=90</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o</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83" name="Rectangle 47">
            <a:extLst>
              <a:ext uri="{FF2B5EF4-FFF2-40B4-BE49-F238E27FC236}">
                <a16:creationId xmlns:a16="http://schemas.microsoft.com/office/drawing/2014/main" id="{BF991C9A-184F-F51D-5823-B36278EB4867}"/>
              </a:ext>
            </a:extLst>
          </p:cNvPr>
          <p:cNvSpPr>
            <a:spLocks noChangeArrowheads="1"/>
          </p:cNvSpPr>
          <p:nvPr/>
        </p:nvSpPr>
        <p:spPr bwMode="auto">
          <a:xfrm>
            <a:off x="304800" y="3886200"/>
            <a:ext cx="3429000" cy="6858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84" name="Text Box 48">
            <a:extLst>
              <a:ext uri="{FF2B5EF4-FFF2-40B4-BE49-F238E27FC236}">
                <a16:creationId xmlns:a16="http://schemas.microsoft.com/office/drawing/2014/main" id="{D9602FD6-82D6-063E-EE15-A6A14D956BC6}"/>
              </a:ext>
            </a:extLst>
          </p:cNvPr>
          <p:cNvSpPr txBox="1">
            <a:spLocks noChangeArrowheads="1"/>
          </p:cNvSpPr>
          <p:nvPr/>
        </p:nvSpPr>
        <p:spPr bwMode="auto">
          <a:xfrm>
            <a:off x="3875881" y="6400800"/>
            <a:ext cx="1392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t>
            </a:r>
            <a:r>
              <a:rPr kumimoji="0" lang="en-US" altLang="zh-CN" sz="2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T</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(J/Psi) </a:t>
            </a:r>
          </a:p>
        </p:txBody>
      </p:sp>
      <p:sp>
        <p:nvSpPr>
          <p:cNvPr id="14385" name="Text Box 49">
            <a:extLst>
              <a:ext uri="{FF2B5EF4-FFF2-40B4-BE49-F238E27FC236}">
                <a16:creationId xmlns:a16="http://schemas.microsoft.com/office/drawing/2014/main" id="{614A22A1-DA2E-94AA-C3BA-86ABB743CBEB}"/>
              </a:ext>
            </a:extLst>
          </p:cNvPr>
          <p:cNvSpPr txBox="1">
            <a:spLocks noChangeArrowheads="1"/>
          </p:cNvSpPr>
          <p:nvPr/>
        </p:nvSpPr>
        <p:spPr bwMode="auto">
          <a:xfrm>
            <a:off x="6537325" y="3349625"/>
            <a:ext cx="96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cos</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